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3" Type="http://schemas.openxmlformats.org/officeDocument/2006/relationships/extended-properties" Target="docProps/app.xml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56" r:id="rId5"/>
  </p:sldMasterIdLst>
  <p:notesMasterIdLst>
    <p:notesMasterId r:id="rId25"/>
  </p:notesMasterIdLst>
  <p:handoutMasterIdLst>
    <p:handoutMasterId r:id="rId26"/>
  </p:handoutMasterIdLst>
  <p:sldIdLst>
    <p:sldId id="340" r:id="rId6"/>
    <p:sldId id="344" r:id="rId7"/>
    <p:sldId id="345" r:id="rId8"/>
    <p:sldId id="346" r:id="rId9"/>
    <p:sldId id="347" r:id="rId10"/>
    <p:sldId id="348" r:id="rId11"/>
    <p:sldId id="351" r:id="rId12"/>
    <p:sldId id="349" r:id="rId13"/>
    <p:sldId id="350" r:id="rId14"/>
    <p:sldId id="353" r:id="rId15"/>
    <p:sldId id="355" r:id="rId16"/>
    <p:sldId id="358" r:id="rId17"/>
    <p:sldId id="352" r:id="rId18"/>
    <p:sldId id="357" r:id="rId19"/>
    <p:sldId id="363" r:id="rId20"/>
    <p:sldId id="361" r:id="rId21"/>
    <p:sldId id="359" r:id="rId22"/>
    <p:sldId id="362" r:id="rId23"/>
    <p:sldId id="364" r:id="rId2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95D3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95D3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95D3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95D3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95D3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rgbClr val="0095D3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rgbClr val="0095D3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rgbClr val="0095D3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rgbClr val="0095D3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E0F2"/>
    <a:srgbClr val="89CBDF"/>
    <a:srgbClr val="0F388A"/>
    <a:srgbClr val="1564AB"/>
    <a:srgbClr val="E6E6E6"/>
    <a:srgbClr val="000000"/>
    <a:srgbClr val="4D4D4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0" autoAdjust="0"/>
    <p:restoredTop sz="99451" autoAdjust="0"/>
  </p:normalViewPr>
  <p:slideViewPr>
    <p:cSldViewPr snapToGrid="0">
      <p:cViewPr>
        <p:scale>
          <a:sx n="121" d="100"/>
          <a:sy n="121" d="100"/>
        </p:scale>
        <p:origin x="-1326" y="-42"/>
      </p:cViewPr>
      <p:guideLst>
        <p:guide orient="horz" pos="3896"/>
        <p:guide orient="horz" pos="3433"/>
        <p:guide orient="horz" pos="2151"/>
        <p:guide orient="horz" pos="2929"/>
        <p:guide orient="horz" pos="524"/>
        <p:guide orient="horz" pos="1923"/>
        <p:guide orient="horz" pos="2428"/>
        <p:guide pos="2564"/>
        <p:guide pos="1541"/>
        <p:guide pos="4975"/>
        <p:guide pos="4258"/>
        <p:guide pos="2800"/>
        <p:guide pos="3912"/>
        <p:guide pos="4621"/>
        <p:guide pos="107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300" d="100"/>
          <a:sy n="300" d="100"/>
        </p:scale>
        <p:origin x="-96" y="2528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3.xml" />
  <Relationship Id="rId13" Type="http://schemas.openxmlformats.org/officeDocument/2006/relationships/slide" Target="slides/slide8.xml" />
  <Relationship Id="rId18" Type="http://schemas.openxmlformats.org/officeDocument/2006/relationships/slide" Target="slides/slide13.xml" />
  <Relationship Id="rId26" Type="http://schemas.openxmlformats.org/officeDocument/2006/relationships/handoutMaster" Target="handoutMasters/handoutMaster1.xml" />
  <Relationship Id="rId21" Type="http://schemas.openxmlformats.org/officeDocument/2006/relationships/slide" Target="slides/slide16.xml" />
  <Relationship Id="rId7" Type="http://schemas.openxmlformats.org/officeDocument/2006/relationships/slide" Target="slides/slide2.xml" />
  <Relationship Id="rId12" Type="http://schemas.openxmlformats.org/officeDocument/2006/relationships/slide" Target="slides/slide7.xml" />
  <Relationship Id="rId17" Type="http://schemas.openxmlformats.org/officeDocument/2006/relationships/slide" Target="slides/slide12.xml" />
  <Relationship Id="rId25" Type="http://schemas.openxmlformats.org/officeDocument/2006/relationships/notesMaster" Target="notesMasters/notesMaster1.xml" />
  <Relationship Id="rId16" Type="http://schemas.openxmlformats.org/officeDocument/2006/relationships/slide" Target="slides/slide11.xml" />
  <Relationship Id="rId20" Type="http://schemas.openxmlformats.org/officeDocument/2006/relationships/slide" Target="slides/slide15.xml" />
  <Relationship Id="rId29" Type="http://schemas.openxmlformats.org/officeDocument/2006/relationships/viewProps" Target="viewProps.xml" />
  <Relationship Id="rId6" Type="http://schemas.openxmlformats.org/officeDocument/2006/relationships/slide" Target="slides/slide1.xml" />
  <Relationship Id="rId11" Type="http://schemas.openxmlformats.org/officeDocument/2006/relationships/slide" Target="slides/slide6.xml" />
  <Relationship Id="rId24" Type="http://schemas.openxmlformats.org/officeDocument/2006/relationships/slide" Target="slides/slide19.xml" />
  <Relationship Id="rId5" Type="http://schemas.openxmlformats.org/officeDocument/2006/relationships/slideMaster" Target="slideMasters/slideMaster2.xml" />
  <Relationship Id="rId15" Type="http://schemas.openxmlformats.org/officeDocument/2006/relationships/slide" Target="slides/slide10.xml" />
  <Relationship Id="rId23" Type="http://schemas.openxmlformats.org/officeDocument/2006/relationships/slide" Target="slides/slide18.xml" />
  <Relationship Id="rId28" Type="http://schemas.openxmlformats.org/officeDocument/2006/relationships/presProps" Target="presProps.xml" />
  <Relationship Id="rId10" Type="http://schemas.openxmlformats.org/officeDocument/2006/relationships/slide" Target="slides/slide5.xml" />
  <Relationship Id="rId19" Type="http://schemas.openxmlformats.org/officeDocument/2006/relationships/slide" Target="slides/slide14.xml" />
  <Relationship Id="rId31" Type="http://schemas.openxmlformats.org/officeDocument/2006/relationships/tableStyles" Target="tableStyles.xml" />
  <Relationship Id="rId4" Type="http://schemas.openxmlformats.org/officeDocument/2006/relationships/slideMaster" Target="slideMasters/slideMaster1.xml" />
  <Relationship Id="rId9" Type="http://schemas.openxmlformats.org/officeDocument/2006/relationships/slide" Target="slides/slide4.xml" />
  <Relationship Id="rId14" Type="http://schemas.openxmlformats.org/officeDocument/2006/relationships/slide" Target="slides/slide9.xml" />
  <Relationship Id="rId22" Type="http://schemas.openxmlformats.org/officeDocument/2006/relationships/slide" Target="slides/slide17.xml" />
  <Relationship Id="rId30" Type="http://schemas.openxmlformats.org/officeDocument/2006/relationships/theme" Target="theme/theme1.xml" />
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200">
                <a:solidFill>
                  <a:schemeClr val="tx1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defRPr sz="1200">
                <a:solidFill>
                  <a:schemeClr val="tx1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0" tIns="46504" rIns="93010" bIns="46504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200">
                <a:solidFill>
                  <a:schemeClr val="tx1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0" tIns="46504" rIns="93010" bIns="4650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defRPr sz="1200">
                <a:solidFill>
                  <a:schemeClr val="tx1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489362D-F70E-411C-91D9-584288A22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8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200">
                <a:solidFill>
                  <a:schemeClr val="tx1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defRPr sz="1200">
                <a:solidFill>
                  <a:schemeClr val="tx1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0" tIns="46504" rIns="93010" bIns="46504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200" dirty="0">
                <a:solidFill>
                  <a:schemeClr val="tx1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0" tIns="46504" rIns="93010" bIns="4650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defRPr sz="1200">
                <a:solidFill>
                  <a:schemeClr val="tx1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12132BF-7708-4523-8E9C-9E7DDAD2C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4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 bwMode="gray">
          <a:xfrm>
            <a:off x="6729413" y="6696075"/>
            <a:ext cx="234315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Aft>
                <a:spcPct val="40000"/>
              </a:spcAft>
              <a:defRPr/>
            </a:pPr>
            <a:r>
              <a:rPr lang="en-US" sz="600" dirty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  <a:cs typeface="+mn-cs"/>
              </a:rPr>
              <a:t>© 2010 VMware Inc. All rights reserved</a:t>
            </a:r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white">
          <a:xfrm>
            <a:off x="223838" y="63944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l" eaLnBrk="0" hangingPunct="0">
              <a:spcAft>
                <a:spcPct val="0"/>
              </a:spcAft>
              <a:defRPr sz="12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ea typeface="ＭＳ Ｐゴシック" pitchFamily="34" charset="-128"/>
                <a:cs typeface="+mn-cs"/>
              </a:rPr>
              <a:t>Confidential</a:t>
            </a: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2336" y="330200"/>
            <a:ext cx="8436864" cy="533400"/>
          </a:xfrm>
        </p:spPr>
        <p:txBody>
          <a:bodyPr anchor="t"/>
          <a:lstStyle>
            <a:lvl1pPr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095375"/>
            <a:ext cx="8382000" cy="1295400"/>
          </a:xfrm>
        </p:spPr>
        <p:txBody>
          <a:bodyPr/>
          <a:lstStyle>
            <a:lvl1pPr>
              <a:buFont typeface="Arial" pitchFamily="34" charset="0"/>
              <a:buNone/>
              <a:defRPr sz="1800" b="0" i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Aft>
                <a:spcPct val="40000"/>
              </a:spcAft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 userDrawn="1"/>
        </p:nvSpPr>
        <p:spPr bwMode="white">
          <a:xfrm>
            <a:off x="376238" y="6399213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4F0569-5168-455B-96D7-675AD427D7F5}" type="slidenum">
              <a:rPr lang="en-US" smtClean="0">
                <a:ea typeface="ＭＳ Ｐゴシック" pitchFamily="34" charset="-128"/>
                <a:cs typeface="+mn-cs"/>
              </a:rPr>
              <a:pPr>
                <a:defRPr/>
              </a:pPr>
              <a:t>‹#›</a:t>
            </a:fld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Aft>
                <a:spcPct val="40000"/>
              </a:spcAft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white">
          <a:xfrm>
            <a:off x="376238" y="6399213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4030B9-0060-49EF-A1D6-DA0EB47F3FEE}" type="slidenum">
              <a:rPr lang="en-US" smtClean="0">
                <a:ea typeface="ＭＳ Ｐゴシック" pitchFamily="34" charset="-128"/>
                <a:cs typeface="+mn-cs"/>
              </a:rPr>
              <a:pPr>
                <a:defRPr/>
              </a:pPr>
              <a:t>‹#›</a:t>
            </a:fld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784226"/>
            <a:ext cx="7704582" cy="1079626"/>
          </a:xfrm>
        </p:spPr>
        <p:txBody>
          <a:bodyPr anchor="b"/>
          <a:lstStyle>
            <a:lvl1pPr algn="l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61950" y="2210435"/>
            <a:ext cx="7592568" cy="3748405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Aft>
                <a:spcPct val="40000"/>
              </a:spcAft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white">
          <a:xfrm>
            <a:off x="376238" y="6399213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56F061-D299-4497-94B0-85B17D5940F3}" type="slidenum">
              <a:rPr lang="en-US" smtClean="0">
                <a:ea typeface="ＭＳ Ｐゴシック" pitchFamily="34" charset="-128"/>
                <a:cs typeface="+mn-cs"/>
              </a:rPr>
              <a:pPr>
                <a:defRPr/>
              </a:pPr>
              <a:t>‹#›</a:t>
            </a:fld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Aft>
                <a:spcPct val="40000"/>
              </a:spcAft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white">
          <a:xfrm>
            <a:off x="376238" y="6399213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BB5971-E487-4536-9C11-790A0E14ADE2}" type="slidenum">
              <a:rPr lang="en-US" smtClean="0">
                <a:ea typeface="ＭＳ Ｐゴシック" pitchFamily="34" charset="-128"/>
                <a:cs typeface="+mn-cs"/>
              </a:rPr>
              <a:pPr>
                <a:defRPr/>
              </a:pPr>
              <a:t>‹#›</a:t>
            </a:fld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233363" indent="-233363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1">
                  <a:lumMod val="75000"/>
                </a:schemeClr>
              </a:buClr>
              <a:defRPr sz="1800"/>
            </a:lvl2pPr>
            <a:lvl3pPr>
              <a:buClr>
                <a:schemeClr val="accent1">
                  <a:lumMod val="75000"/>
                </a:schemeClr>
              </a:buClr>
              <a:defRPr sz="1600"/>
            </a:lvl3pPr>
            <a:lvl4pPr>
              <a:buClr>
                <a:schemeClr val="accent1">
                  <a:lumMod val="75000"/>
                </a:schemeClr>
              </a:buClr>
              <a:defRPr sz="1600"/>
            </a:lvl4pPr>
            <a:lvl5pPr>
              <a:buClr>
                <a:schemeClr val="accent1">
                  <a:lumMod val="75000"/>
                </a:schemeClr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233363" indent="-233363">
              <a:buClr>
                <a:schemeClr val="accent1">
                  <a:lumMod val="75000"/>
                </a:schemeClr>
              </a:buClr>
              <a:defRPr sz="2000"/>
            </a:lvl1pPr>
            <a:lvl2pPr>
              <a:buClr>
                <a:schemeClr val="accent1">
                  <a:lumMod val="75000"/>
                </a:schemeClr>
              </a:buClr>
              <a:defRPr sz="1800"/>
            </a:lvl2pPr>
            <a:lvl3pPr>
              <a:buClr>
                <a:schemeClr val="accent1">
                  <a:lumMod val="75000"/>
                </a:schemeClr>
              </a:buClr>
              <a:defRPr sz="1600"/>
            </a:lvl3pPr>
            <a:lvl4pPr>
              <a:buClr>
                <a:schemeClr val="accent1">
                  <a:lumMod val="75000"/>
                </a:schemeClr>
              </a:buClr>
              <a:defRPr sz="1600"/>
            </a:lvl4pPr>
            <a:lvl5pPr>
              <a:buClr>
                <a:schemeClr val="accent1">
                  <a:lumMod val="75000"/>
                </a:schemeClr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5F33A-F6B5-4646-85C4-B05D0FAA05F4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3C0A6-BD72-47B9-9220-AB2798972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4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233363" indent="-233363">
              <a:buSzPct val="115000"/>
              <a:buFont typeface="Wingdings" pitchFamily="2" charset="2"/>
              <a:buChar char="§"/>
              <a:defRPr/>
            </a:lvl1pPr>
            <a:lvl2pPr>
              <a:buSzPct val="110000"/>
              <a:buFont typeface="Arial" pitchFamily="34" charset="0"/>
              <a:buChar char="•"/>
              <a:defRPr/>
            </a:lvl2pPr>
            <a:lvl3pPr>
              <a:buSzPct val="110000"/>
              <a:buFont typeface="Arial" pitchFamily="34" charset="0"/>
              <a:buChar char="•"/>
              <a:defRPr/>
            </a:lvl3pPr>
            <a:lvl4pPr>
              <a:buSzPct val="110000"/>
              <a:buFont typeface="Arial" pitchFamily="34" charset="0"/>
              <a:buChar char="•"/>
              <a:defRPr/>
            </a:lvl4pPr>
            <a:lvl5pPr>
              <a:buSzPct val="11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784226"/>
            <a:ext cx="7722870" cy="1079626"/>
          </a:xfrm>
        </p:spPr>
        <p:txBody>
          <a:bodyPr anchor="b"/>
          <a:lstStyle>
            <a:lvl1pPr algn="l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27710" y="2210435"/>
            <a:ext cx="7592568" cy="3748405"/>
          </a:xfrm>
        </p:spPr>
        <p:txBody>
          <a:bodyPr/>
          <a:lstStyle>
            <a:lvl1pPr marL="18288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9700" y="312738"/>
            <a:ext cx="8858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233363" indent="-233363">
              <a:buFont typeface="Wingdings" pitchFamily="2" charset="2"/>
              <a:buChar char="§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88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 bwMode="gray">
          <a:xfrm>
            <a:off x="6524625" y="6696075"/>
            <a:ext cx="234315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Aft>
                <a:spcPct val="40000"/>
              </a:spcAft>
              <a:defRPr/>
            </a:pPr>
            <a:r>
              <a:rPr lang="en-US" sz="600" dirty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  <a:cs typeface="+mn-cs"/>
              </a:rPr>
              <a:t>© 2010 VMware Inc. All rights reserved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192" y="330200"/>
            <a:ext cx="8446008" cy="533400"/>
          </a:xfrm>
        </p:spPr>
        <p:txBody>
          <a:bodyPr anchor="t"/>
          <a:lstStyle>
            <a:lvl1pPr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095375"/>
            <a:ext cx="8382000" cy="1295400"/>
          </a:xfrm>
        </p:spPr>
        <p:txBody>
          <a:bodyPr/>
          <a:lstStyle>
            <a:lvl1pPr>
              <a:buFont typeface="Arial" pitchFamily="34" charset="0"/>
              <a:buNone/>
              <a:defRPr sz="1800" b="0" i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Aft>
                <a:spcPct val="40000"/>
              </a:spcAft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white">
          <a:xfrm>
            <a:off x="376238" y="6399213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EF8D73-E7AA-4B5B-9167-8C84534816AA}" type="slidenum">
              <a:rPr lang="en-US" smtClean="0">
                <a:ea typeface="ＭＳ Ｐゴシック" pitchFamily="34" charset="-128"/>
                <a:cs typeface="+mn-cs"/>
              </a:rPr>
              <a:pPr>
                <a:defRPr/>
              </a:pPr>
              <a:t>‹#›</a:t>
            </a:fld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233363" indent="-233363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71450"/>
            <a:ext cx="84915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Aft>
                <a:spcPct val="40000"/>
              </a:spcAft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Aft>
                <a:spcPct val="40000"/>
              </a:spcAft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825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 dirty="0">
                <a:solidFill>
                  <a:schemeClr val="tx1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white">
          <a:xfrm>
            <a:off x="322263" y="64341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D214C4-E178-4BCA-BC9D-2BACC7347FED}" type="slidenum">
              <a:rPr lang="en-US" smtClean="0">
                <a:ea typeface="ＭＳ Ｐゴシック" pitchFamily="34" charset="-128"/>
                <a:cs typeface="+mn-cs"/>
              </a:rPr>
              <a:pPr>
                <a:defRPr/>
              </a:pPr>
              <a:t>‹#›</a:t>
            </a:fld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13" name="Date Placeholder 8"/>
          <p:cNvSpPr txBox="1">
            <a:spLocks/>
          </p:cNvSpPr>
          <p:nvPr/>
        </p:nvSpPr>
        <p:spPr bwMode="white">
          <a:xfrm>
            <a:off x="2971800" y="6324600"/>
            <a:ext cx="3200400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ＭＳ Ｐゴシック" pitchFamily="3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rgbClr val="00709E"/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ＭＳ Ｐゴシック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rgbClr val="00709E"/>
        </a:buClr>
        <a:buSzPct val="110000"/>
        <a:buFont typeface="Times"/>
        <a:buChar char="•"/>
        <a:defRPr>
          <a:solidFill>
            <a:srgbClr val="333333"/>
          </a:solidFill>
          <a:latin typeface="+mn-lt"/>
          <a:ea typeface="+mn-ea"/>
          <a:cs typeface="ＭＳ Ｐゴシック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00709E"/>
        </a:buClr>
        <a:buSzPct val="110000"/>
        <a:buFont typeface="Arial" charset="0"/>
        <a:buChar char="•"/>
        <a:defRPr sz="1600">
          <a:solidFill>
            <a:srgbClr val="333333"/>
          </a:solidFill>
          <a:latin typeface="+mn-lt"/>
          <a:ea typeface="+mn-ea"/>
          <a:cs typeface="ＭＳ Ｐゴシック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00709E"/>
        </a:buClr>
        <a:buSzPct val="110000"/>
        <a:buFont typeface="Arial" charset="0"/>
        <a:buChar char="•"/>
        <a:defRPr sz="1600">
          <a:solidFill>
            <a:srgbClr val="333333"/>
          </a:solidFill>
          <a:latin typeface="+mn-lt"/>
          <a:ea typeface="+mn-ea"/>
          <a:cs typeface="ＭＳ Ｐゴシック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00709E"/>
        </a:buClr>
        <a:buSzPct val="110000"/>
        <a:buFont typeface="Arial" charset="0"/>
        <a:buChar char="•"/>
        <a:defRPr sz="1600">
          <a:solidFill>
            <a:srgbClr val="333333"/>
          </a:solidFill>
          <a:latin typeface="+mn-lt"/>
          <a:ea typeface="+mn-ea"/>
          <a:cs typeface="ＭＳ Ｐゴシック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171450"/>
            <a:ext cx="84740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Aft>
                <a:spcPct val="40000"/>
              </a:spcAft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Aft>
                <a:spcPct val="40000"/>
              </a:spcAft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825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 dirty="0">
                <a:solidFill>
                  <a:schemeClr val="tx1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white">
          <a:xfrm>
            <a:off x="376238" y="6399213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D1C6F7-6700-46AE-ACE4-9950702EF510}" type="slidenum">
              <a:rPr lang="en-US" smtClean="0">
                <a:ea typeface="ＭＳ Ｐゴシック" pitchFamily="34" charset="-128"/>
                <a:cs typeface="+mn-cs"/>
              </a:rPr>
              <a:pPr>
                <a:defRPr/>
              </a:pPr>
              <a:t>‹#›</a:t>
            </a:fld>
            <a:endParaRPr lang="en-US" dirty="0"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Arial" charset="0"/>
          <a:ea typeface="ＭＳ Ｐゴシック" pitchFamily="3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rgbClr val="00709E"/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ＭＳ Ｐゴシック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rgbClr val="00709E"/>
        </a:buClr>
        <a:buSzPct val="110000"/>
        <a:buFont typeface="Times"/>
        <a:buChar char="•"/>
        <a:defRPr>
          <a:solidFill>
            <a:srgbClr val="333333"/>
          </a:solidFill>
          <a:latin typeface="+mn-lt"/>
          <a:ea typeface="+mn-ea"/>
          <a:cs typeface="ＭＳ Ｐゴシック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00709E"/>
        </a:buClr>
        <a:buSzPct val="110000"/>
        <a:buFont typeface="Arial" charset="0"/>
        <a:buChar char="•"/>
        <a:defRPr sz="1600">
          <a:solidFill>
            <a:srgbClr val="333333"/>
          </a:solidFill>
          <a:latin typeface="+mn-lt"/>
          <a:ea typeface="+mn-ea"/>
          <a:cs typeface="ＭＳ Ｐゴシック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00709E"/>
        </a:buClr>
        <a:buSzPct val="110000"/>
        <a:buFont typeface="Arial" charset="0"/>
        <a:buChar char="•"/>
        <a:defRPr sz="1600">
          <a:solidFill>
            <a:srgbClr val="333333"/>
          </a:solidFill>
          <a:latin typeface="+mn-lt"/>
          <a:ea typeface="+mn-ea"/>
          <a:cs typeface="ＭＳ Ｐゴシック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rgbClr val="00709E"/>
        </a:buClr>
        <a:buSzPct val="110000"/>
        <a:buFont typeface="Arial" charset="0"/>
        <a:buChar char="•"/>
        <a:defRPr sz="1600">
          <a:solidFill>
            <a:srgbClr val="333333"/>
          </a:solidFill>
          <a:latin typeface="+mn-lt"/>
          <a:ea typeface="+mn-ea"/>
          <a:cs typeface="ＭＳ Ｐゴシック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8.xml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8.png" />
  <Relationship Id="rId1" Type="http://schemas.openxmlformats.org/officeDocument/2006/relationships/slideLayout" Target="../slideLayouts/slideLayout14.xml" />
</Relationships>
</file>

<file path=ppt/slides/_rels/slide1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png" />
  <Relationship Id="rId2" Type="http://schemas.openxmlformats.org/officeDocument/2006/relationships/hyperlink" Target="http://kb.vmware.com/selfservice/microsites/search.do?cmd=displayKC&amp;externalId=1002934" TargetMode="External" />
  <Relationship Id="rId1" Type="http://schemas.openxmlformats.org/officeDocument/2006/relationships/slideLayout" Target="../slideLayouts/slideLayout14.xml" />
</Relationships>
</file>

<file path=ppt/slides/_rels/slide1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0.png" />
  <Relationship Id="rId1" Type="http://schemas.openxmlformats.org/officeDocument/2006/relationships/slideLayout" Target="../slideLayouts/slideLayout14.xml" />
</Relationships>
</file>

<file path=ppt/slides/_rels/slide1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1.png" />
  <Relationship Id="rId1" Type="http://schemas.openxmlformats.org/officeDocument/2006/relationships/slideLayout" Target="../slideLayouts/slideLayout13.xml" />
</Relationships>
</file>

<file path=ppt/slides/_rels/slide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2.png" />
  <Relationship Id="rId2" Type="http://schemas.openxmlformats.org/officeDocument/2006/relationships/hyperlink" Target="http://kb.vmware.com/selfservice/microsites/search.do?language=en_US&amp;cmd=displayKC&amp;externalId=1034165" TargetMode="External" />
  <Relationship Id="rId1" Type="http://schemas.openxmlformats.org/officeDocument/2006/relationships/slideLayout" Target="../slideLayouts/slideLayout14.xml" />
  <Relationship Id="rId4" Type="http://schemas.openxmlformats.org/officeDocument/2006/relationships/image" Target="../media/image13.png" />
</Relationships>
</file>

<file path=ppt/slides/_rels/slide1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5.png" />
  <Relationship Id="rId2" Type="http://schemas.openxmlformats.org/officeDocument/2006/relationships/image" Target="../media/image14.png" />
  <Relationship Id="rId1" Type="http://schemas.openxmlformats.org/officeDocument/2006/relationships/slideLayout" Target="../slideLayouts/slideLayout14.xml" />
</Relationships>
</file>

<file path=ppt/slides/_rels/slide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image" Target="../media/image16.png" />
  <Relationship Id="rId1" Type="http://schemas.openxmlformats.org/officeDocument/2006/relationships/slideLayout" Target="../slideLayouts/slideLayout14.xml" />
  <Relationship Id="rId4" Type="http://schemas.openxmlformats.org/officeDocument/2006/relationships/image" Target="../media/image18.png" />
</Relationships>
</file>

<file path=ppt/slides/_rels/slide1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9.png" />
  <Relationship Id="rId1" Type="http://schemas.openxmlformats.org/officeDocument/2006/relationships/slideLayout" Target="../slideLayouts/slideLayout9.xml" />
</Relationships>
</file>

<file path=ppt/slides/_rels/slide1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0.png" />
  <Relationship Id="rId1" Type="http://schemas.openxmlformats.org/officeDocument/2006/relationships/slideLayout" Target="../slideLayouts/slideLayout9.xml" />
</Relationships>
</file>

<file path=ppt/slides/_rels/slide1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1.png" />
  <Relationship Id="rId1" Type="http://schemas.openxmlformats.org/officeDocument/2006/relationships/slideLayout" Target="../slideLayouts/slideLayout9.xml" />
</Relationships>
</file>

<file path=ppt/slides/_rels/slide2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4.xml" />
</Relationships>
</file>

<file path=ppt/slides/_rels/slide3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4.xml" />
</Relationships>
</file>

<file path=ppt/slides/_rels/slide4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4.xml" />
</Relationships>
</file>

<file path=ppt/slides/_rels/slide5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4.xml" />
</Relationships>
</file>

<file path=ppt/slides/_rels/slide6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4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Layout" Target="../slideLayouts/slideLayout14.xml" />
</Relationships>
</file>

<file path=ppt/slides/_rels/slide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5.png" />
  <Relationship Id="rId1" Type="http://schemas.openxmlformats.org/officeDocument/2006/relationships/slideLayout" Target="../slideLayouts/slideLayout14.xml" />
</Relationships>
</file>

<file path=ppt/slides/_rels/slide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image" Target="../media/image6.png" />
  <Relationship Id="rId1" Type="http://schemas.openxmlformats.org/officeDocument/2006/relationships/slideLayout" Target="../slideLayouts/slideLayout14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3"/>
          <p:cNvSpPr>
            <a:spLocks noGrp="1"/>
          </p:cNvSpPr>
          <p:nvPr>
            <p:ph type="ctrTitle"/>
          </p:nvPr>
        </p:nvSpPr>
        <p:spPr>
          <a:xfrm>
            <a:off x="393700" y="330200"/>
            <a:ext cx="84455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  <a:cs typeface="+mj-cs"/>
              </a:rPr>
              <a:t>“Geek Out”:  DIY vSphere 5.1 Lab</a:t>
            </a:r>
            <a:endParaRPr lang="en-US" i="1" dirty="0" smtClean="0">
              <a:solidFill>
                <a:schemeClr val="accent3"/>
              </a:solidFill>
              <a:cs typeface="+mj-cs"/>
            </a:endParaRP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 smtClean="0"/>
              <a:t>Hartford / CT VMware User Group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/>
              <a:t>March 28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2013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/>
              <a:t>Matt Kozloski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vSphere 5.1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Benefit = portable “pod”</a:t>
            </a:r>
          </a:p>
          <a:p>
            <a:r>
              <a:rPr lang="en-US" dirty="0" smtClean="0"/>
              <a:t>Create two vSwitches:</a:t>
            </a:r>
          </a:p>
          <a:p>
            <a:pPr lvl="1"/>
            <a:r>
              <a:rPr lang="en-US" dirty="0" smtClean="0"/>
              <a:t>Physical network (Public)</a:t>
            </a:r>
          </a:p>
          <a:p>
            <a:pPr lvl="1"/>
            <a:r>
              <a:rPr lang="en-US" dirty="0" smtClean="0"/>
              <a:t>“Bubble” network (Private 58)</a:t>
            </a:r>
          </a:p>
          <a:p>
            <a:r>
              <a:rPr lang="en-US" dirty="0" smtClean="0"/>
              <a:t>Use a VM NAT router / firewall for traffic to/from your guests.</a:t>
            </a:r>
          </a:p>
          <a:p>
            <a:pPr lvl="1"/>
            <a:r>
              <a:rPr lang="en-US" dirty="0" smtClean="0"/>
              <a:t>Demo using open-source </a:t>
            </a:r>
            <a:r>
              <a:rPr lang="en-US" dirty="0" err="1" smtClean="0"/>
              <a:t>Vyatta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6255" y="772261"/>
            <a:ext cx="85764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kern="0" dirty="0" smtClean="0"/>
              <a:t>Networking:  Private / “inside” subnet for NHV environment</a:t>
            </a:r>
            <a:endParaRPr lang="en-US" kern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14" y="1777070"/>
            <a:ext cx="4846990" cy="31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62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vSphere 5.1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198179"/>
            <a:ext cx="8382000" cy="1742091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Enable Promiscuous Mode on host system / “physical” </a:t>
            </a:r>
            <a:r>
              <a:rPr lang="en-US" dirty="0" err="1" smtClean="0"/>
              <a:t>vSwitch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Required for your nested VMs to have network connectivity</a:t>
            </a:r>
          </a:p>
          <a:p>
            <a:pPr lvl="1">
              <a:buFontTx/>
              <a:buChar char="-"/>
            </a:pPr>
            <a:r>
              <a:rPr lang="en-US" dirty="0"/>
              <a:t>See: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kb.vmware.com/selfservice/microsites/search.do?cmd=displayKC&amp;externalId=1002934</a:t>
            </a:r>
            <a:endParaRPr lang="en-US" dirty="0" smtClean="0"/>
          </a:p>
          <a:p>
            <a:pPr lvl="1">
              <a:buFontTx/>
              <a:buChar char="-"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64" y="3037161"/>
            <a:ext cx="51339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70490" y="756495"/>
            <a:ext cx="85764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kern="0" dirty="0" smtClean="0"/>
              <a:t>Networking:  Promiscuous Mode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0976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vSphere 5.1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480" y="1548448"/>
            <a:ext cx="3297292" cy="4308441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en-US" sz="1400" dirty="0" smtClean="0"/>
              <a:t>VMXNet3 is somewhat experimental on vSphere Nested HV (i.e. </a:t>
            </a:r>
            <a:r>
              <a:rPr lang="en-US" sz="1400" dirty="0" err="1" smtClean="0"/>
              <a:t>psod</a:t>
            </a:r>
            <a:r>
              <a:rPr lang="en-US" sz="1400" dirty="0" smtClean="0"/>
              <a:t>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1400" dirty="0" smtClean="0"/>
              <a:t>Use E1000</a:t>
            </a:r>
            <a:endParaRPr lang="en-US" sz="14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1400" dirty="0" smtClean="0"/>
              <a:t>Can still use VMXNet3 in Nested HV guests, if you want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86255" y="772261"/>
            <a:ext cx="85764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kern="0" dirty="0" smtClean="0"/>
              <a:t>Network:  Use E1000 Adapter for Nested vSphere host VMs!</a:t>
            </a:r>
            <a:endParaRPr lang="en-US" kern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26" y="1548448"/>
            <a:ext cx="5019347" cy="448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11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vSphere 5.1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331777"/>
            <a:ext cx="4038600" cy="342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84226"/>
            <a:ext cx="4038600" cy="398484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is normal!  You can continue!</a:t>
            </a:r>
          </a:p>
          <a:p>
            <a:r>
              <a:rPr lang="en-US" dirty="0" smtClean="0"/>
              <a:t>You must present 2 CPUs and 2GB of RAM to each host; you can cut back the CPU to 1 </a:t>
            </a:r>
            <a:r>
              <a:rPr lang="en-US" b="1" dirty="0" smtClean="0"/>
              <a:t>after</a:t>
            </a:r>
            <a:r>
              <a:rPr lang="en-US" dirty="0" smtClean="0"/>
              <a:t> the build.  Memory must stay at </a:t>
            </a:r>
            <a:r>
              <a:rPr lang="en-US" dirty="0" err="1" smtClean="0"/>
              <a:t>at</a:t>
            </a:r>
            <a:r>
              <a:rPr lang="en-US" dirty="0" smtClean="0"/>
              <a:t> least 2GB.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6255" y="772261"/>
            <a:ext cx="85764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kern="0" dirty="0" smtClean="0"/>
              <a:t>Installing Nested vSphere:  Hit (Enter) to Continue!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0981194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vSphere 5.1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480" y="1253359"/>
            <a:ext cx="4282638" cy="1932538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en-US" sz="1400" dirty="0" smtClean="0"/>
              <a:t>VSA approach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sz="1400" dirty="0" smtClean="0"/>
              <a:t>= Overhead on a slim environment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1400" dirty="0" smtClean="0"/>
              <a:t>Shared SAS approach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sz="1400" dirty="0" smtClean="0"/>
              <a:t>+ No overhead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sz="1400" dirty="0" smtClean="0"/>
              <a:t>Enable “multi-writer” / use with LSI Logic SAS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sz="1400" dirty="0" smtClean="0">
                <a:hlinkClick r:id="rId2"/>
              </a:rPr>
              <a:t>http://kb.vmware.com/...</a:t>
            </a:r>
            <a:r>
              <a:rPr lang="en-US" sz="1400" dirty="0" err="1" smtClean="0">
                <a:hlinkClick r:id="rId2"/>
              </a:rPr>
              <a:t>externalId</a:t>
            </a:r>
            <a:r>
              <a:rPr lang="en-US" sz="1400" dirty="0" smtClean="0">
                <a:hlinkClick r:id="rId2"/>
              </a:rPr>
              <a:t>=1034165</a:t>
            </a:r>
            <a:endParaRPr lang="en-US" sz="1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85897"/>
            <a:ext cx="3290554" cy="286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98378" y="2096814"/>
            <a:ext cx="2905703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lnSpc>
                <a:spcPts val="2400"/>
              </a:lnSpc>
              <a:spcBef>
                <a:spcPts val="1000"/>
              </a:spcBef>
              <a:spcAft>
                <a:spcPct val="0"/>
              </a:spcAft>
              <a:buClr>
                <a:srgbClr val="00709E"/>
              </a:buClr>
              <a:buSzPct val="115000"/>
              <a:buFont typeface="Wingdings" pitchFamily="2" charset="2"/>
              <a:buChar char="§"/>
              <a:defRPr sz="2000" b="1">
                <a:solidFill>
                  <a:srgbClr val="333333"/>
                </a:solidFill>
                <a:latin typeface="+mn-lt"/>
                <a:ea typeface="+mn-ea"/>
                <a:cs typeface="ＭＳ Ｐゴシック"/>
              </a:defRPr>
            </a:lvl1pPr>
            <a:lvl2pPr marL="400050" indent="-171450" algn="l" rtl="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rgbClr val="00709E"/>
              </a:buClr>
              <a:buSzPct val="110000"/>
              <a:buFont typeface="Times"/>
              <a:buChar char="•"/>
              <a:defRPr>
                <a:solidFill>
                  <a:srgbClr val="333333"/>
                </a:solidFill>
                <a:latin typeface="+mn-lt"/>
                <a:ea typeface="+mn-ea"/>
                <a:cs typeface="ＭＳ Ｐゴシック"/>
              </a:defRPr>
            </a:lvl2pPr>
            <a:lvl3pPr marL="628650" indent="-171450" algn="l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rgbClr val="00709E"/>
              </a:buClr>
              <a:buSzPct val="110000"/>
              <a:buFont typeface="Arial" charset="0"/>
              <a:buChar char="•"/>
              <a:defRPr sz="1600">
                <a:solidFill>
                  <a:srgbClr val="333333"/>
                </a:solidFill>
                <a:latin typeface="+mn-lt"/>
                <a:ea typeface="+mn-ea"/>
                <a:cs typeface="ＭＳ Ｐゴシック"/>
              </a:defRPr>
            </a:lvl3pPr>
            <a:lvl4pPr marL="914400" indent="-171450" algn="l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rgbClr val="00709E"/>
              </a:buClr>
              <a:buSzPct val="110000"/>
              <a:buFont typeface="Arial" charset="0"/>
              <a:buChar char="•"/>
              <a:defRPr sz="1600">
                <a:solidFill>
                  <a:srgbClr val="333333"/>
                </a:solidFill>
                <a:latin typeface="+mn-lt"/>
                <a:ea typeface="+mn-ea"/>
                <a:cs typeface="ＭＳ Ｐゴシック"/>
              </a:defRPr>
            </a:lvl4pPr>
            <a:lvl5pPr marL="1200150" indent="-171450" algn="l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rgbClr val="00709E"/>
              </a:buClr>
              <a:buSzPct val="110000"/>
              <a:buFont typeface="Arial" charset="0"/>
              <a:buChar char="•"/>
              <a:defRPr sz="1600">
                <a:solidFill>
                  <a:srgbClr val="333333"/>
                </a:solidFill>
                <a:latin typeface="+mn-lt"/>
                <a:ea typeface="+mn-ea"/>
                <a:cs typeface="ＭＳ Ｐゴシック"/>
              </a:defRPr>
            </a:lvl5pPr>
            <a:lvl6pPr marL="1600200" indent="-171450" algn="l" rtl="0" fontAlgn="base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Font typeface="Arial" charset="0"/>
              <a:buChar char="­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-171450" algn="l" rtl="0" fontAlgn="base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Font typeface="Arial" charset="0"/>
              <a:buChar char="­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514600" indent="-171450" algn="l" rtl="0" fontAlgn="base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Font typeface="Arial" charset="0"/>
              <a:buChar char="­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971800" indent="-171450" algn="l" rtl="0" fontAlgn="base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Font typeface="Arial" charset="0"/>
              <a:buChar char="­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400" kern="0" dirty="0" smtClean="0"/>
              <a:t>Eager Zero Thick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400" kern="0" dirty="0" smtClean="0"/>
              <a:t>Independent (you don’t want to snapshot these!)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28" y="3185897"/>
            <a:ext cx="3208283" cy="287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6255" y="772261"/>
            <a:ext cx="85764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kern="0" dirty="0" smtClean="0"/>
              <a:t>Shared Storage:  VMware LSI Logic SAS!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30309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vSphere 5.1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784226"/>
            <a:ext cx="8382000" cy="1220743"/>
          </a:xfrm>
        </p:spPr>
        <p:txBody>
          <a:bodyPr/>
          <a:lstStyle/>
          <a:p>
            <a:r>
              <a:rPr lang="en-US" dirty="0" smtClean="0"/>
              <a:t>Build your VMs!</a:t>
            </a:r>
          </a:p>
          <a:p>
            <a:pPr lvl="1"/>
            <a:r>
              <a:rPr lang="en-US" dirty="0" smtClean="0"/>
              <a:t>#1 Access vSphere Client from “Jump” machine’s console / RDP</a:t>
            </a:r>
          </a:p>
          <a:p>
            <a:pPr lvl="1"/>
            <a:r>
              <a:rPr lang="en-US" dirty="0" smtClean="0"/>
              <a:t>#2 NAT translation to a VM “inside” the bubble network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46" y="2143169"/>
            <a:ext cx="4947766" cy="275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73" y="2631349"/>
            <a:ext cx="4723400" cy="348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822121" y="3162650"/>
            <a:ext cx="3397541" cy="494950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11547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vSphere 5.1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55" y="1138974"/>
            <a:ext cx="3058511" cy="5135991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en-US" sz="1200" dirty="0" smtClean="0"/>
              <a:t>Performance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1200" dirty="0" smtClean="0"/>
              <a:t>Manual “Linked Clones”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sz="1200" dirty="0" smtClean="0"/>
              <a:t>(Optional – save disk space on SSD.  If you want to rename VMDK’s you will need to do that via SSH)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sz="1200" dirty="0" smtClean="0"/>
              <a:t>#1 Build your “base”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sz="1200" dirty="0" smtClean="0"/>
              <a:t>#2 Snapshot it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sz="1200" dirty="0" smtClean="0"/>
              <a:t>#3 Copy that snapshot X number of times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sz="1200" dirty="0" smtClean="0"/>
              <a:t>#4 Rename / Update -</a:t>
            </a:r>
            <a:r>
              <a:rPr lang="en-US" sz="1200" dirty="0" err="1" smtClean="0"/>
              <a:t>delta.vmdk</a:t>
            </a:r>
            <a:r>
              <a:rPr lang="en-US" sz="1200" dirty="0" smtClean="0"/>
              <a:t> files to reflect the parent image’s full path (kind of optional)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sz="1200" dirty="0" smtClean="0"/>
              <a:t>#5 “Use Existing” when building your VMs and select the –</a:t>
            </a:r>
            <a:r>
              <a:rPr lang="en-US" sz="1200" dirty="0" err="1" smtClean="0"/>
              <a:t>delta.vmdk</a:t>
            </a:r>
            <a:r>
              <a:rPr lang="en-US" sz="1200" dirty="0" smtClean="0"/>
              <a:t> file you copied as the VMDK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1200" dirty="0" smtClean="0"/>
              <a:t>The “base” is using 22GB and the “delta” for AD is using 1.16GB, so there is considerable advantage do doing this with SSD.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1200" dirty="0" smtClean="0"/>
              <a:t>Be EXTREMELY careful with “Delete from Disk”, so you don’t </a:t>
            </a:r>
            <a:r>
              <a:rPr lang="en-US" sz="1200" dirty="0" err="1" smtClean="0"/>
              <a:t>delet</a:t>
            </a:r>
            <a:r>
              <a:rPr lang="en-US" sz="1200" dirty="0" smtClean="0"/>
              <a:t> the parent </a:t>
            </a:r>
            <a:r>
              <a:rPr lang="en-US" sz="1200" dirty="0" err="1" smtClean="0"/>
              <a:t>vmdk</a:t>
            </a:r>
            <a:r>
              <a:rPr lang="en-US" sz="1200" dirty="0" smtClean="0"/>
              <a:t> too!</a:t>
            </a:r>
            <a:endParaRPr lang="en-US" sz="1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86255" y="772261"/>
            <a:ext cx="371277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kern="0" dirty="0" smtClean="0"/>
              <a:t>Shared Storage:  SSD</a:t>
            </a:r>
            <a:endParaRPr lang="en-US" kern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4"/>
          <a:stretch/>
        </p:blipFill>
        <p:spPr bwMode="auto">
          <a:xfrm>
            <a:off x="4224420" y="772261"/>
            <a:ext cx="4340362" cy="101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33"/>
          <a:stretch/>
        </p:blipFill>
        <p:spPr bwMode="auto">
          <a:xfrm>
            <a:off x="4266706" y="1901253"/>
            <a:ext cx="4298076" cy="138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23" y="3537316"/>
            <a:ext cx="4110859" cy="265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2222938" y="1481960"/>
            <a:ext cx="3531476" cy="1009570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1804139" y="1567247"/>
            <a:ext cx="3957145" cy="1187670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206061" y="2596080"/>
            <a:ext cx="4603532" cy="694826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732282" y="1481959"/>
            <a:ext cx="1219201" cy="3731711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6006662" y="2672255"/>
            <a:ext cx="98534" cy="2782615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6233020" y="1567247"/>
            <a:ext cx="100668" cy="1028833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719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vSphere 5.1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6255" y="772261"/>
            <a:ext cx="477695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kern="0" dirty="0" smtClean="0"/>
              <a:t>What it looks like:  Host System</a:t>
            </a:r>
            <a:endParaRPr lang="en-US" kern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5" y="1430636"/>
            <a:ext cx="5938016" cy="434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377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vSphere 5.1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6255" y="772261"/>
            <a:ext cx="585689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Arial" charset="0"/>
                <a:ea typeface="ＭＳ Ｐゴシック" pitchFamily="34" charset="-128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kern="0" dirty="0" smtClean="0"/>
              <a:t>What it looks like:  Nested vSphere Cluster</a:t>
            </a:r>
            <a:endParaRPr lang="en-US" kern="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10" y="1281587"/>
            <a:ext cx="6375272" cy="46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333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64" y="1416865"/>
            <a:ext cx="5600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3768838"/>
          </a:xfrm>
        </p:spPr>
        <p:txBody>
          <a:bodyPr/>
          <a:lstStyle/>
          <a:p>
            <a:r>
              <a:rPr lang="en-US" dirty="0"/>
              <a:t>RDP from HP Thin-client to Windows 7 VM</a:t>
            </a:r>
            <a:br>
              <a:rPr lang="en-US" dirty="0"/>
            </a:br>
            <a:r>
              <a:rPr lang="en-US" dirty="0"/>
              <a:t>hosted by nested </a:t>
            </a:r>
            <a:r>
              <a:rPr lang="en-US" dirty="0" smtClean="0"/>
              <a:t>vSphere</a:t>
            </a:r>
          </a:p>
          <a:p>
            <a:pPr lvl="1"/>
            <a:r>
              <a:rPr lang="en-US" dirty="0" smtClean="0"/>
              <a:t>Windows 7 VM has VMware Tools and</a:t>
            </a:r>
            <a:br>
              <a:rPr lang="en-US" dirty="0" smtClean="0"/>
            </a:br>
            <a:r>
              <a:rPr lang="en-US" b="1" dirty="0" smtClean="0"/>
              <a:t>no</a:t>
            </a:r>
            <a:r>
              <a:rPr lang="en-US" dirty="0" smtClean="0"/>
              <a:t> other optimizations</a:t>
            </a:r>
            <a:endParaRPr lang="en-US" dirty="0"/>
          </a:p>
          <a:p>
            <a:r>
              <a:rPr lang="en-US" dirty="0" smtClean="0"/>
              <a:t>Setup:</a:t>
            </a:r>
          </a:p>
          <a:p>
            <a:pPr lvl="1"/>
            <a:r>
              <a:rPr lang="en-US" dirty="0" smtClean="0"/>
              <a:t>HP Thin-client w/ x-over cable to workstation</a:t>
            </a:r>
          </a:p>
          <a:p>
            <a:pPr lvl="1"/>
            <a:r>
              <a:rPr lang="en-US" dirty="0" smtClean="0"/>
              <a:t>HP Z400</a:t>
            </a:r>
          </a:p>
          <a:p>
            <a:pPr lvl="2"/>
            <a:r>
              <a:rPr lang="en-US" dirty="0" smtClean="0"/>
              <a:t>1 quad-core Intel Xeon Processor</a:t>
            </a:r>
          </a:p>
          <a:p>
            <a:pPr lvl="2"/>
            <a:r>
              <a:rPr lang="en-US" dirty="0" smtClean="0"/>
              <a:t>20GB RAM</a:t>
            </a:r>
          </a:p>
          <a:p>
            <a:pPr lvl="2"/>
            <a:r>
              <a:rPr lang="en-US" dirty="0" smtClean="0"/>
              <a:t>2 x 7200RPM SATA</a:t>
            </a:r>
          </a:p>
          <a:p>
            <a:pPr lvl="2"/>
            <a:r>
              <a:rPr lang="en-US" dirty="0" smtClean="0"/>
              <a:t>1 x 160GB Intel 520-series SSD</a:t>
            </a:r>
          </a:p>
          <a:p>
            <a:pPr lvl="2"/>
            <a:r>
              <a:rPr lang="en-US" dirty="0" smtClean="0"/>
              <a:t>1 x 5GB USB stick</a:t>
            </a:r>
          </a:p>
        </p:txBody>
      </p:sp>
    </p:spTree>
    <p:extLst>
      <p:ext uri="{BB962C8B-B14F-4D97-AF65-F5344CB8AC3E}">
        <p14:creationId xmlns:p14="http://schemas.microsoft.com/office/powerpoint/2010/main" val="32136424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DIY vSphere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Goal:  vSphere Lab which can simulate all features of vSphere, such as:</a:t>
            </a:r>
          </a:p>
          <a:p>
            <a:r>
              <a:rPr lang="en-US" dirty="0" smtClean="0"/>
              <a:t>HA</a:t>
            </a:r>
          </a:p>
          <a:p>
            <a:r>
              <a:rPr lang="en-US" dirty="0" smtClean="0"/>
              <a:t>DRS</a:t>
            </a:r>
          </a:p>
          <a:p>
            <a:r>
              <a:rPr lang="en-US" dirty="0" smtClean="0"/>
              <a:t>Distributed Virtual Switch</a:t>
            </a:r>
          </a:p>
          <a:p>
            <a:r>
              <a:rPr lang="en-US" dirty="0" smtClean="0"/>
              <a:t>vMotion / Storage vMotion</a:t>
            </a:r>
          </a:p>
          <a:p>
            <a:r>
              <a:rPr lang="en-US" dirty="0" smtClean="0"/>
              <a:t>Shared Storage</a:t>
            </a:r>
          </a:p>
          <a:p>
            <a:pPr marL="0" indent="0" algn="ctr">
              <a:buNone/>
            </a:pPr>
            <a:r>
              <a:rPr lang="en-US" dirty="0" smtClean="0"/>
              <a:t>** (most?) Portions of this are totally not supported by VMware **</a:t>
            </a:r>
          </a:p>
          <a:p>
            <a:r>
              <a:rPr lang="en-US" dirty="0" smtClean="0"/>
              <a:t>Licensing:</a:t>
            </a:r>
          </a:p>
          <a:p>
            <a:pPr lvl="1"/>
            <a:r>
              <a:rPr lang="en-US" dirty="0"/>
              <a:t>VMware’s products come </a:t>
            </a:r>
            <a:r>
              <a:rPr lang="en-US" dirty="0" smtClean="0"/>
              <a:t>with 60-day </a:t>
            </a:r>
            <a:r>
              <a:rPr lang="en-US" dirty="0" err="1" smtClean="0"/>
              <a:t>eval</a:t>
            </a:r>
            <a:endParaRPr lang="en-US" dirty="0" smtClean="0"/>
          </a:p>
          <a:p>
            <a:pPr lvl="1"/>
            <a:r>
              <a:rPr lang="en-US" dirty="0" smtClean="0"/>
              <a:t>TechNet Subscription makes life easier to get Windows OS’s for guests</a:t>
            </a:r>
          </a:p>
          <a:p>
            <a:pPr lvl="2"/>
            <a:r>
              <a:rPr lang="en-US" dirty="0" smtClean="0"/>
              <a:t>See </a:t>
            </a:r>
            <a:r>
              <a:rPr lang="en-US" dirty="0" err="1" smtClean="0"/>
              <a:t>DreamSpark</a:t>
            </a:r>
            <a:r>
              <a:rPr lang="en-US" dirty="0" smtClean="0"/>
              <a:t> for students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71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VMware Workstation</a:t>
            </a:r>
          </a:p>
          <a:p>
            <a:pPr lvl="1"/>
            <a:r>
              <a:rPr lang="en-US" dirty="0" smtClean="0"/>
              <a:t>Install on Windows or Linux</a:t>
            </a:r>
          </a:p>
          <a:p>
            <a:endParaRPr lang="en-US" dirty="0" smtClean="0"/>
          </a:p>
          <a:p>
            <a:r>
              <a:rPr lang="en-US" dirty="0" smtClean="0"/>
              <a:t>VMware vSphere 5.1</a:t>
            </a:r>
          </a:p>
          <a:p>
            <a:pPr lvl="1"/>
            <a:r>
              <a:rPr lang="en-US" dirty="0" smtClean="0"/>
              <a:t>Nested hypervisor support</a:t>
            </a:r>
          </a:p>
        </p:txBody>
      </p:sp>
    </p:spTree>
    <p:extLst>
      <p:ext uri="{BB962C8B-B14F-4D97-AF65-F5344CB8AC3E}">
        <p14:creationId xmlns:p14="http://schemas.microsoft.com/office/powerpoint/2010/main" val="35036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Workstation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Pro’s</a:t>
            </a:r>
          </a:p>
          <a:p>
            <a:r>
              <a:rPr lang="en-US" sz="2200" dirty="0" smtClean="0"/>
              <a:t>Works well for laptop/workstation installations, where you aren’t “dedicating” a workstation/server to your lab</a:t>
            </a:r>
          </a:p>
          <a:p>
            <a:r>
              <a:rPr lang="en-US" sz="2200" dirty="0" smtClean="0"/>
              <a:t>Natively does Linked Clones</a:t>
            </a:r>
          </a:p>
          <a:p>
            <a:r>
              <a:rPr lang="en-US" sz="2200" dirty="0" smtClean="0"/>
              <a:t>NAT/DHCP is already built-in</a:t>
            </a:r>
          </a:p>
          <a:p>
            <a:r>
              <a:rPr lang="en-US" sz="2200" dirty="0" smtClean="0"/>
              <a:t>Less complicated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Con’s</a:t>
            </a:r>
          </a:p>
          <a:p>
            <a:r>
              <a:rPr lang="en-US" sz="2200" dirty="0" smtClean="0"/>
              <a:t>Inserting extra layer of OS, in an already lean lab</a:t>
            </a:r>
          </a:p>
          <a:p>
            <a:r>
              <a:rPr lang="en-US" sz="2200" dirty="0" smtClean="0"/>
              <a:t>Sometimes NAT server needs to be restarted</a:t>
            </a:r>
          </a:p>
          <a:p>
            <a:r>
              <a:rPr lang="en-US" sz="2200" dirty="0" smtClean="0"/>
              <a:t>Windows Updates not related to VMware Workstation</a:t>
            </a:r>
          </a:p>
          <a:p>
            <a:r>
              <a:rPr lang="en-US" sz="2200" dirty="0" smtClean="0"/>
              <a:t>Not as cool as a nested hypervisor </a:t>
            </a:r>
            <a:r>
              <a:rPr lang="en-US" sz="2200" dirty="0" smtClean="0">
                <a:sym typeface="Wingdings" pitchFamily="2" charset="2"/>
              </a:rPr>
              <a:t>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14147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Workstation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 host OS (RHEL / </a:t>
            </a:r>
            <a:r>
              <a:rPr lang="en-US" dirty="0" err="1" smtClean="0"/>
              <a:t>CentOS</a:t>
            </a:r>
            <a:r>
              <a:rPr lang="en-US" dirty="0" smtClean="0"/>
              <a:t> / Windows 7 / Windows 2008 R2)</a:t>
            </a:r>
          </a:p>
          <a:p>
            <a:r>
              <a:rPr lang="en-US" dirty="0" smtClean="0"/>
              <a:t>Install VMware Workstation</a:t>
            </a:r>
          </a:p>
          <a:p>
            <a:r>
              <a:rPr lang="en-US" dirty="0" smtClean="0"/>
              <a:t>Copy ISO images over</a:t>
            </a:r>
          </a:p>
          <a:p>
            <a:r>
              <a:rPr lang="en-US" dirty="0" smtClean="0"/>
              <a:t>Install vSphere</a:t>
            </a:r>
          </a:p>
          <a:p>
            <a:r>
              <a:rPr lang="en-US" dirty="0" smtClean="0"/>
              <a:t>Install vCenter</a:t>
            </a:r>
          </a:p>
          <a:p>
            <a:pPr lvl="1"/>
            <a:r>
              <a:rPr lang="en-US" dirty="0" smtClean="0"/>
              <a:t>Consider installing vCenter outside of vSphere cluster, for accessibility reasons</a:t>
            </a:r>
          </a:p>
          <a:p>
            <a:r>
              <a:rPr lang="en-US" dirty="0" smtClean="0"/>
              <a:t>Recommend at least 8-10GB of RAM</a:t>
            </a:r>
          </a:p>
          <a:p>
            <a:pPr lvl="1"/>
            <a:r>
              <a:rPr lang="en-US" dirty="0" smtClean="0"/>
              <a:t> Try using:  “</a:t>
            </a:r>
            <a:r>
              <a:rPr lang="en-US" dirty="0" smtClean="0">
                <a:effectLst/>
              </a:rPr>
              <a:t>Fit all virtual memory in reserved host RAM” but watch for swapping of other apps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775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vSphere 5.1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Pro’s</a:t>
            </a:r>
          </a:p>
          <a:p>
            <a:r>
              <a:rPr lang="en-US" dirty="0" smtClean="0"/>
              <a:t>Lean install – you can install it on a USB stick and use your HDD’s for VMFS</a:t>
            </a:r>
          </a:p>
          <a:p>
            <a:r>
              <a:rPr lang="en-US" dirty="0" smtClean="0"/>
              <a:t>Pure vSphere – no traditional OS between you and the hardware</a:t>
            </a:r>
          </a:p>
          <a:p>
            <a:r>
              <a:rPr lang="en-US" dirty="0" smtClean="0"/>
              <a:t>Very stable</a:t>
            </a:r>
          </a:p>
          <a:p>
            <a:r>
              <a:rPr lang="en-US" dirty="0" smtClean="0"/>
              <a:t>Cool to show off nested HV support to your friends and family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Con’s</a:t>
            </a:r>
          </a:p>
          <a:p>
            <a:r>
              <a:rPr lang="en-US" dirty="0" smtClean="0"/>
              <a:t>Requires Intel EPT or AMD RVI for 64-bit nested guests</a:t>
            </a:r>
          </a:p>
          <a:p>
            <a:r>
              <a:rPr lang="en-US" dirty="0" smtClean="0"/>
              <a:t>Not “officially” supported</a:t>
            </a:r>
          </a:p>
        </p:txBody>
      </p:sp>
    </p:spTree>
    <p:extLst>
      <p:ext uri="{BB962C8B-B14F-4D97-AF65-F5344CB8AC3E}">
        <p14:creationId xmlns:p14="http://schemas.microsoft.com/office/powerpoint/2010/main" val="367679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vSphere 5.1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for Nested HV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Configure networking</a:t>
            </a:r>
            <a:endParaRPr lang="en-US" dirty="0"/>
          </a:p>
          <a:p>
            <a:r>
              <a:rPr lang="en-US" dirty="0" smtClean="0"/>
              <a:t>Install vSphere 5.1 on host system</a:t>
            </a:r>
          </a:p>
          <a:p>
            <a:pPr lvl="1"/>
            <a:r>
              <a:rPr lang="en-US" dirty="0" smtClean="0"/>
              <a:t>You can install it on a USB stick</a:t>
            </a:r>
          </a:p>
          <a:p>
            <a:r>
              <a:rPr lang="en-US" dirty="0" smtClean="0"/>
              <a:t>Enable Nested HV support</a:t>
            </a:r>
          </a:p>
          <a:p>
            <a:r>
              <a:rPr lang="en-US" dirty="0" smtClean="0"/>
              <a:t>Install ancillary items on host system</a:t>
            </a:r>
          </a:p>
          <a:p>
            <a:pPr lvl="1"/>
            <a:r>
              <a:rPr lang="en-US" dirty="0" smtClean="0"/>
              <a:t>NAT router / firewall</a:t>
            </a:r>
          </a:p>
          <a:p>
            <a:pPr lvl="1"/>
            <a:r>
              <a:rPr lang="en-US" dirty="0" smtClean="0"/>
              <a:t>“Jump” box</a:t>
            </a:r>
          </a:p>
          <a:p>
            <a:pPr lvl="2"/>
            <a:r>
              <a:rPr lang="en-US" dirty="0" smtClean="0"/>
              <a:t>Windows XP</a:t>
            </a:r>
          </a:p>
          <a:p>
            <a:r>
              <a:rPr lang="en-US" dirty="0" smtClean="0"/>
              <a:t>Install vSphere VMs on host system</a:t>
            </a:r>
          </a:p>
          <a:p>
            <a:r>
              <a:rPr lang="en-US" dirty="0" smtClean="0"/>
              <a:t>Create shared VMDKs</a:t>
            </a:r>
            <a:r>
              <a:rPr lang="en-US" dirty="0"/>
              <a:t>
              </a:t>
            </a:r>
            <a:r>
              <a:rPr lang="en-US" dirty="0" smtClean="0"/>
              <a:t>for shared storage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55" y="1316984"/>
            <a:ext cx="32575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80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vSphere 5.1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for Nested HV support:</a:t>
            </a:r>
          </a:p>
          <a:p>
            <a:pPr marL="0" indent="0" algn="ctr">
              <a:buNone/>
            </a:pPr>
            <a:r>
              <a:rPr lang="en-US" sz="2000" dirty="0" smtClean="0"/>
              <a:t>https://</a:t>
            </a:r>
            <a:r>
              <a:rPr lang="en-US" sz="2000" i="1" dirty="0" smtClean="0"/>
              <a:t>{host IP address}</a:t>
            </a:r>
            <a:r>
              <a:rPr lang="en-US" sz="2000" dirty="0" smtClean="0"/>
              <a:t>/mob/?moid=ha-host&amp;doPath=capability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902372"/>
            <a:ext cx="6913741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69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vSphere 5.1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784226"/>
            <a:ext cx="8382000" cy="21539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Enabled Nested HV support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This allows you to successfully virtualize 64-bit VMs inside your nested vSphere hosts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Using your favorite text editor (vi?), add:</a:t>
            </a:r>
            <a:br>
              <a:rPr lang="en-US" dirty="0" smtClean="0"/>
            </a:br>
            <a:r>
              <a:rPr lang="en-US" dirty="0" smtClean="0"/>
              <a:t>
              </a:t>
            </a:r>
            <a:r>
              <a:rPr lang="en-US" dirty="0" err="1" smtClean="0"/>
              <a:t>vhv.enable</a:t>
            </a:r>
            <a:r>
              <a:rPr lang="en-US" dirty="0" smtClean="0"/>
              <a:t> = “TRUE”</a:t>
            </a:r>
            <a:br>
              <a:rPr lang="en-US" dirty="0" smtClean="0"/>
            </a:br>
            <a:r>
              <a:rPr lang="en-US" dirty="0" smtClean="0"/>
              <a:t>to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vmware</a:t>
            </a:r>
            <a:r>
              <a:rPr lang="en-US" dirty="0" smtClean="0"/>
              <a:t>/</a:t>
            </a:r>
            <a:r>
              <a:rPr lang="en-US" dirty="0" err="1" smtClean="0"/>
              <a:t>config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7" y="3087900"/>
            <a:ext cx="4698124" cy="29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03" y="3028426"/>
            <a:ext cx="1787000" cy="21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3305262" y="3229761"/>
            <a:ext cx="3372375" cy="1249960"/>
          </a:xfrm>
          <a:prstGeom prst="straightConnector1">
            <a:avLst/>
          </a:prstGeom>
          <a:solidFill>
            <a:srgbClr val="0095D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3562242"/>
      </p:ext>
    </p:extLst>
  </p:cSld>
  <p:clrMapOvr>
    <a:masterClrMapping/>
  </p:clrMapOvr>
</p:sld>
</file>

<file path=ppt/theme/theme1.xml><?xml version="1.0" encoding="utf-8"?>
<a:theme xmlns:a="http://schemas.openxmlformats.org/drawingml/2006/main" name="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Mware Non-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901</Words>
  <PresentationFormat>On-screen Show (4:3)</PresentationFormat>
  <Paragraphs>139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LinksUpToDate>false</LinksUpToDate>
  <SharedDoc>false</SharedDoc>
  <HyperlinkBase>
  </HyperlinkBase>
  <HyperlinksChanged>false</HyperlinksChanged>
</Properties>
</file>